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6" r:id="rId1"/>
    <p:sldMasterId id="2147483683" r:id="rId2"/>
  </p:sldMasterIdLst>
  <p:notesMasterIdLst>
    <p:notesMasterId r:id="rId14"/>
  </p:notesMasterIdLst>
  <p:sldIdLst>
    <p:sldId id="337" r:id="rId3"/>
    <p:sldId id="387" r:id="rId4"/>
    <p:sldId id="339" r:id="rId5"/>
    <p:sldId id="386" r:id="rId6"/>
    <p:sldId id="377" r:id="rId7"/>
    <p:sldId id="351" r:id="rId8"/>
    <p:sldId id="352" r:id="rId9"/>
    <p:sldId id="355" r:id="rId10"/>
    <p:sldId id="364" r:id="rId11"/>
    <p:sldId id="388" r:id="rId12"/>
    <p:sldId id="38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iss, Ellen" initials="WE" lastIdx="3" clrIdx="0">
    <p:extLst>
      <p:ext uri="{19B8F6BF-5375-455C-9EA6-DF929625EA0E}">
        <p15:presenceInfo xmlns:p15="http://schemas.microsoft.com/office/powerpoint/2012/main" userId="S-1-5-21-552218792-515331678-1236795852-8840" providerId="AD"/>
      </p:ext>
    </p:extLst>
  </p:cmAuthor>
  <p:cmAuthor id="2" name="Chris Hoffmann" initials="CH" lastIdx="2" clrIdx="1">
    <p:extLst>
      <p:ext uri="{19B8F6BF-5375-455C-9EA6-DF929625EA0E}">
        <p15:presenceInfo xmlns:p15="http://schemas.microsoft.com/office/powerpoint/2012/main" userId="S-1-5-21-1214440339-484763869-725345543-75617" providerId="AD"/>
      </p:ext>
    </p:extLst>
  </p:cmAuthor>
  <p:cmAuthor id="3" name="WTUN" initials="WT" lastIdx="12" clrIdx="2">
    <p:extLst>
      <p:ext uri="{19B8F6BF-5375-455C-9EA6-DF929625EA0E}">
        <p15:presenceInfo xmlns:p15="http://schemas.microsoft.com/office/powerpoint/2012/main" userId="WTU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C04A"/>
    <a:srgbClr val="003A5D"/>
    <a:srgbClr val="EE95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04" autoAdjust="0"/>
    <p:restoredTop sz="81549" autoAdjust="0"/>
  </p:normalViewPr>
  <p:slideViewPr>
    <p:cSldViewPr>
      <p:cViewPr varScale="1">
        <p:scale>
          <a:sx n="59" d="100"/>
          <a:sy n="59" d="100"/>
        </p:scale>
        <p:origin x="90" y="6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9EF58-CBB6-4C86-8D07-4DB33567F52A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F6F77-89BB-481A-9515-2018E82D0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322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F6F77-89BB-481A-9515-2018E82D0D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628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7400" dirty="0"/>
              <a:t>HIV prevalence</a:t>
            </a:r>
            <a:r>
              <a:rPr lang="en-US" sz="7400" baseline="30000" dirty="0"/>
              <a:t>1-3</a:t>
            </a:r>
            <a:r>
              <a:rPr lang="en-US" sz="7400" dirty="0"/>
              <a:t>: 23–55%</a:t>
            </a:r>
          </a:p>
          <a:p>
            <a:r>
              <a:rPr lang="en-US" sz="7400" dirty="0"/>
              <a:t>High-risk population: </a:t>
            </a:r>
          </a:p>
          <a:p>
            <a:pPr lvl="1"/>
            <a:r>
              <a:rPr lang="en-US" sz="7400" dirty="0"/>
              <a:t>Low consistent condom use (12 months): 25–61%</a:t>
            </a:r>
          </a:p>
          <a:p>
            <a:pPr lvl="1"/>
            <a:r>
              <a:rPr lang="en-US" sz="7400" dirty="0"/>
              <a:t>27% perceived themselves to be at HIGH risk of HIV</a:t>
            </a:r>
          </a:p>
          <a:p>
            <a:r>
              <a:rPr lang="en-US" sz="7400" dirty="0"/>
              <a:t>Uptake of HIV testing services is low due to stigma, discrimination and criminalization.</a:t>
            </a:r>
          </a:p>
          <a:p>
            <a:r>
              <a:rPr lang="en-US" sz="7400" dirty="0"/>
              <a:t>65% of MSM have ever tested for HIV; however, &lt;25% tested for HIV in the past 12 months</a:t>
            </a:r>
          </a:p>
          <a:p>
            <a:r>
              <a:rPr lang="en-US" sz="7400" dirty="0"/>
              <a:t>Innovative HIV testing strategies that maximize privacy and reduce stigma are key to increasing HIV testing uptake.</a:t>
            </a:r>
          </a:p>
          <a:p>
            <a:endParaRPr lang="en-US" sz="7000" dirty="0"/>
          </a:p>
          <a:p>
            <a:endParaRPr lang="en-US" sz="4200" dirty="0"/>
          </a:p>
          <a:p>
            <a:r>
              <a:rPr lang="en-US" sz="2800" b="1" baseline="30000" dirty="0"/>
              <a:t>1</a:t>
            </a:r>
            <a:r>
              <a:rPr lang="en-US" sz="2800" b="1" dirty="0"/>
              <a:t> IBBSS 2010; </a:t>
            </a:r>
            <a:r>
              <a:rPr lang="en-US" sz="2800" b="1" baseline="30000" dirty="0"/>
              <a:t>2</a:t>
            </a:r>
            <a:r>
              <a:rPr lang="en-US" sz="2800" b="1" dirty="0"/>
              <a:t> </a:t>
            </a:r>
            <a:r>
              <a:rPr lang="en-US" sz="2800" b="1" dirty="0" err="1"/>
              <a:t>Keshinro</a:t>
            </a:r>
            <a:r>
              <a:rPr lang="en-US" sz="2800" b="1" dirty="0"/>
              <a:t> 2016; </a:t>
            </a:r>
            <a:r>
              <a:rPr lang="en-US" sz="2800" b="1" baseline="30000" dirty="0"/>
              <a:t>3</a:t>
            </a:r>
            <a:r>
              <a:rPr lang="en-US" sz="2800" b="1" dirty="0"/>
              <a:t> Vu 2013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BF38CC-82A8-45DF-93F1-0917271867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720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KOLs are MSM who have large social networks and are well-regarded in the MSM community.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BF38CC-82A8-45DF-93F1-0917271867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0650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BF38CC-82A8-45DF-93F1-0917271867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3856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Registration and initiation of treatment was confirmed against the Community Health Center’s patient records.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Franklin Gothic Book" panose="020B0503020102020204" pitchFamily="34" charset="0"/>
              </a:rPr>
              <a:t>5 of the 14 called the helpline after a positive result with the HIVST while others were linked when the counselor called them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F6F77-89BB-481A-9515-2018E82D0D2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195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F6F77-89BB-481A-9515-2018E82D0D2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88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828800"/>
            <a:ext cx="7391400" cy="1470025"/>
          </a:xfrm>
        </p:spPr>
        <p:txBody>
          <a:bodyPr/>
          <a:lstStyle>
            <a:lvl1pPr>
              <a:defRPr b="0" cap="all" baseline="0">
                <a:solidFill>
                  <a:srgbClr val="003A5D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5814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2650748" cy="12954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457200" y="1371600"/>
            <a:ext cx="82296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094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>
            <a:lvl1pPr>
              <a:defRPr>
                <a:solidFill>
                  <a:srgbClr val="003A5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160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>
            <a:lvl1pPr>
              <a:defRPr>
                <a:solidFill>
                  <a:srgbClr val="003A5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04950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44712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04950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44712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342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Slide 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>
            <a:lvl1pPr>
              <a:defRPr>
                <a:solidFill>
                  <a:srgbClr val="003A5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026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>
            <a:lvl1pPr>
              <a:defRPr>
                <a:solidFill>
                  <a:srgbClr val="003A5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938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938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599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>
            <a:lvl1pPr>
              <a:defRPr>
                <a:solidFill>
                  <a:srgbClr val="003A5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580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bout the Counc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2" b="8162"/>
          <a:stretch>
            <a:fillRect/>
          </a:stretch>
        </p:blipFill>
        <p:spPr bwMode="auto">
          <a:xfrm>
            <a:off x="457200" y="1447800"/>
            <a:ext cx="40386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2" b="8302"/>
          <a:stretch>
            <a:fillRect/>
          </a:stretch>
        </p:blipFill>
        <p:spPr bwMode="auto">
          <a:xfrm>
            <a:off x="4648200" y="1447800"/>
            <a:ext cx="40386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Placeholder 4"/>
          <p:cNvSpPr txBox="1">
            <a:spLocks/>
          </p:cNvSpPr>
          <p:nvPr/>
        </p:nvSpPr>
        <p:spPr>
          <a:xfrm>
            <a:off x="1792288" y="4648200"/>
            <a:ext cx="5486400" cy="80486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50" b="1" dirty="0">
                <a:solidFill>
                  <a:schemeClr val="tx2">
                    <a:lumMod val="75000"/>
                  </a:schemeClr>
                </a:solidFill>
                <a:latin typeface="Franklin Gothic Book" panose="020B0503020102020204" pitchFamily="34" charset="0"/>
              </a:rPr>
              <a:t>The Population Council conducts research and delivers solutions that improve lives around the world. Big ideas supported by evidence: It’s our model for global change.</a:t>
            </a:r>
          </a:p>
          <a:p>
            <a:pPr marL="0" indent="0">
              <a:buNone/>
            </a:pPr>
            <a:endParaRPr lang="en-US" sz="1650" dirty="0">
              <a:latin typeface="Franklin Gothic Book" panose="020B0503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533402"/>
            <a:ext cx="454592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b="1" dirty="0">
                <a:solidFill>
                  <a:srgbClr val="005581"/>
                </a:solidFill>
                <a:latin typeface="Franklin Gothic Book" panose="020B0503020102020204" pitchFamily="34" charset="0"/>
              </a:rPr>
              <a:t>Ideas</a:t>
            </a:r>
            <a:r>
              <a:rPr lang="en-US" sz="3300" b="1" dirty="0">
                <a:solidFill>
                  <a:srgbClr val="005581"/>
                </a:solidFill>
                <a:latin typeface="Adobe Garamond Pro" pitchFamily="18" charset="0"/>
              </a:rPr>
              <a:t>.</a:t>
            </a:r>
            <a:r>
              <a:rPr lang="en-US" sz="3300" b="1" dirty="0">
                <a:solidFill>
                  <a:srgbClr val="005581"/>
                </a:solidFill>
                <a:latin typeface="Franklin Gothic Book" panose="020B0503020102020204" pitchFamily="34" charset="0"/>
              </a:rPr>
              <a:t> Evidence</a:t>
            </a:r>
            <a:r>
              <a:rPr lang="en-US" sz="3300" b="1" dirty="0">
                <a:solidFill>
                  <a:srgbClr val="005581"/>
                </a:solidFill>
                <a:latin typeface="Adobe Garamond Pro" pitchFamily="18" charset="0"/>
              </a:rPr>
              <a:t>.</a:t>
            </a:r>
            <a:r>
              <a:rPr lang="en-US" sz="3300" b="1" dirty="0">
                <a:solidFill>
                  <a:srgbClr val="005581"/>
                </a:solidFill>
                <a:latin typeface="Franklin Gothic Book" panose="020B0503020102020204" pitchFamily="34" charset="0"/>
              </a:rPr>
              <a:t> Impact</a:t>
            </a:r>
            <a:r>
              <a:rPr lang="en-US" sz="3300" b="1" dirty="0">
                <a:solidFill>
                  <a:srgbClr val="005581"/>
                </a:solidFill>
                <a:latin typeface="Adobe Garamond Pro" pitchFamily="18" charset="0"/>
              </a:rPr>
              <a:t>.</a:t>
            </a:r>
            <a:endParaRPr lang="en-US" sz="3300" b="1" dirty="0">
              <a:solidFill>
                <a:srgbClr val="00558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920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828804"/>
            <a:ext cx="7391400" cy="1470025"/>
          </a:xfrm>
        </p:spPr>
        <p:txBody>
          <a:bodyPr/>
          <a:lstStyle>
            <a:lvl1pPr>
              <a:defRPr b="0" cap="all" baseline="0">
                <a:solidFill>
                  <a:srgbClr val="003A5D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5814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1371600"/>
            <a:ext cx="82296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-107577"/>
            <a:ext cx="8229600" cy="193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175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>
            <a:lvl1pPr>
              <a:defRPr>
                <a:solidFill>
                  <a:srgbClr val="003A5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4"/>
            <a:ext cx="1524000" cy="744767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457200" y="838200"/>
            <a:ext cx="8229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2778E-5874-4E9F-B5DC-04744C0F4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534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>
            <a:lvl1pPr>
              <a:defRPr>
                <a:solidFill>
                  <a:srgbClr val="003A5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38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>
            <a:lvl1pPr>
              <a:defRPr>
                <a:solidFill>
                  <a:srgbClr val="003A5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93841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93841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559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09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90" r:id="rId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b="0" kern="1200">
          <a:solidFill>
            <a:srgbClr val="003A5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6CC04A"/>
        </a:buClr>
        <a:buFont typeface="Arial" panose="020B0604020202020204" pitchFamily="34" charset="0"/>
        <a:buChar char="•"/>
        <a:defRPr sz="3200" kern="1200">
          <a:solidFill>
            <a:schemeClr val="bg2">
              <a:lumMod val="10000"/>
            </a:schemeClr>
          </a:solidFill>
          <a:latin typeface="Franklin Gothic Book" panose="020B05030201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2">
              <a:lumMod val="10000"/>
            </a:schemeClr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10000"/>
            </a:schemeClr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2">
              <a:lumMod val="10000"/>
            </a:schemeClr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2">
              <a:lumMod val="10000"/>
            </a:schemeClr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16310" y="823916"/>
            <a:ext cx="370490" cy="471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2778E-5874-4E9F-B5DC-04744C0F4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83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</p:sldLayoutIdLst>
  <p:hf hdr="0" dt="0"/>
  <p:txStyles>
    <p:titleStyle>
      <a:lvl1pPr algn="l" defTabSz="685783" rtl="0" eaLnBrk="1" latinLnBrk="0" hangingPunct="1">
        <a:spcBef>
          <a:spcPct val="0"/>
        </a:spcBef>
        <a:buNone/>
        <a:defRPr sz="3300" b="0" kern="1200">
          <a:solidFill>
            <a:srgbClr val="003A5D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Clr>
          <a:srgbClr val="6CC04A"/>
        </a:buClr>
        <a:buFont typeface="Arial" panose="020B0604020202020204" pitchFamily="34" charset="0"/>
        <a:buChar char="•"/>
        <a:defRPr sz="2400" kern="1200">
          <a:solidFill>
            <a:schemeClr val="bg2">
              <a:lumMod val="10000"/>
            </a:schemeClr>
          </a:solidFill>
          <a:latin typeface="Franklin Gothic Book" panose="020B0503020102020204" pitchFamily="34" charset="0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bg2">
              <a:lumMod val="10000"/>
            </a:schemeClr>
          </a:solidFill>
          <a:latin typeface="Franklin Gothic Book" panose="020B0503020102020204" pitchFamily="34" charset="0"/>
          <a:ea typeface="+mn-ea"/>
          <a:cs typeface="+mn-cs"/>
        </a:defRPr>
      </a:lvl2pPr>
      <a:lvl3pPr marL="857228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Franklin Gothic Book" panose="020B0503020102020204" pitchFamily="34" charset="0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bg2">
              <a:lumMod val="10000"/>
            </a:schemeClr>
          </a:solidFill>
          <a:latin typeface="Franklin Gothic Book" panose="020B0503020102020204" pitchFamily="34" charset="0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bg2">
              <a:lumMod val="10000"/>
            </a:schemeClr>
          </a:solidFill>
          <a:latin typeface="Franklin Gothic Book" panose="020B0503020102020204" pitchFamily="34" charset="0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3618" y="1447800"/>
            <a:ext cx="8458200" cy="1676400"/>
          </a:xfrm>
        </p:spPr>
        <p:txBody>
          <a:bodyPr>
            <a:noAutofit/>
          </a:bodyPr>
          <a:lstStyle/>
          <a:p>
            <a:r>
              <a:rPr lang="en-US" sz="2800" cap="none" dirty="0"/>
              <a:t>Uptake of HIV self-testing and linkage to treatment among MSM in Nigeria: A Pilot Study using Key Opinion Leaders to reach MSM</a:t>
            </a:r>
            <a:endParaRPr lang="en-US" sz="14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048000"/>
            <a:ext cx="8697982" cy="35814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Waimar Tun, Lung Vu, Osasuyi Dirisu, Adekemi Sekoni, Liz Shoyemi, Jean Njab, Sade Ogunsola, </a:t>
            </a:r>
            <a:r>
              <a:rPr lang="en-US" sz="2800" b="1" u="sng" dirty="0">
                <a:solidFill>
                  <a:schemeClr val="accent1">
                    <a:lumMod val="75000"/>
                  </a:schemeClr>
                </a:solidFill>
              </a:rPr>
              <a:t>Sylvia Adebajo</a:t>
            </a:r>
          </a:p>
          <a:p>
            <a:endParaRPr lang="en-US" sz="2800" b="1" u="sng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</a:rPr>
              <a:t>22</a:t>
            </a:r>
            <a:r>
              <a:rPr lang="en-US" sz="2400" baseline="30000" dirty="0">
                <a:solidFill>
                  <a:srgbClr val="002060"/>
                </a:solidFill>
              </a:rPr>
              <a:t>nd</a:t>
            </a:r>
            <a:r>
              <a:rPr lang="en-US" sz="2400" dirty="0">
                <a:solidFill>
                  <a:srgbClr val="002060"/>
                </a:solidFill>
              </a:rPr>
              <a:t> International AIDS Conference</a:t>
            </a:r>
          </a:p>
          <a:p>
            <a:r>
              <a:rPr lang="en-US" sz="2400" dirty="0">
                <a:solidFill>
                  <a:srgbClr val="002060"/>
                </a:solidFill>
              </a:rPr>
              <a:t>Session: </a:t>
            </a:r>
            <a:r>
              <a:rPr lang="en-US" sz="2400" b="1" dirty="0">
                <a:solidFill>
                  <a:srgbClr val="002060"/>
                </a:solidFill>
              </a:rPr>
              <a:t>‘Optimizing the Impact of KP Programming Across the HIV Cascade’</a:t>
            </a:r>
          </a:p>
          <a:p>
            <a:r>
              <a:rPr lang="en-US" sz="2400" dirty="0">
                <a:solidFill>
                  <a:srgbClr val="002060"/>
                </a:solidFill>
              </a:rPr>
              <a:t>Thursday, July 26, 2018</a:t>
            </a:r>
          </a:p>
        </p:txBody>
      </p:sp>
      <p:pic>
        <p:nvPicPr>
          <p:cNvPr id="1026" name="Picture 2" descr="Inline image 1">
            <a:extLst>
              <a:ext uri="{FF2B5EF4-FFF2-40B4-BE49-F238E27FC236}">
                <a16:creationId xmlns="" xmlns:a16="http://schemas.microsoft.com/office/drawing/2014/main" id="{A4446372-E198-486E-8101-CDA2A89FD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961" y="42670"/>
            <a:ext cx="11144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714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DE51BB-60F2-4DE8-82F1-748E98029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990600"/>
          </a:xfrm>
        </p:spPr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61B096D-2B47-4DB5-B683-2D05E2D5A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548640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6CC04A"/>
                </a:solidFill>
              </a:rPr>
              <a:t>KoLs</a:t>
            </a:r>
            <a:r>
              <a:rPr lang="en-US" sz="2800" dirty="0" smtClean="0">
                <a:solidFill>
                  <a:srgbClr val="6CC04A"/>
                </a:solidFill>
              </a:rPr>
              <a:t> </a:t>
            </a:r>
            <a:r>
              <a:rPr lang="en-US" sz="2800" dirty="0">
                <a:solidFill>
                  <a:srgbClr val="6CC04A"/>
                </a:solidFill>
              </a:rPr>
              <a:t>&amp; </a:t>
            </a:r>
            <a:r>
              <a:rPr lang="en-US" sz="2800" dirty="0" smtClean="0">
                <a:solidFill>
                  <a:srgbClr val="6CC04A"/>
                </a:solidFill>
              </a:rPr>
              <a:t>Participants</a:t>
            </a:r>
          </a:p>
          <a:p>
            <a:r>
              <a:rPr lang="en-US" sz="2800" dirty="0" smtClean="0">
                <a:solidFill>
                  <a:srgbClr val="6CC04A"/>
                </a:solidFill>
              </a:rPr>
              <a:t>Research </a:t>
            </a:r>
            <a:r>
              <a:rPr lang="en-US" sz="2800" dirty="0">
                <a:solidFill>
                  <a:srgbClr val="6CC04A"/>
                </a:solidFill>
              </a:rPr>
              <a:t>Assistants</a:t>
            </a:r>
          </a:p>
          <a:p>
            <a:r>
              <a:rPr lang="en-US" sz="3000" dirty="0" smtClean="0">
                <a:solidFill>
                  <a:srgbClr val="6CC04A"/>
                </a:solidFill>
              </a:rPr>
              <a:t>Population </a:t>
            </a:r>
            <a:r>
              <a:rPr lang="en-US" sz="3000" dirty="0">
                <a:solidFill>
                  <a:srgbClr val="6CC04A"/>
                </a:solidFill>
              </a:rPr>
              <a:t>Council: </a:t>
            </a:r>
            <a:r>
              <a:rPr lang="en-US" sz="2600" dirty="0">
                <a:solidFill>
                  <a:srgbClr val="FFFFFF">
                    <a:lumMod val="10000"/>
                  </a:srgbClr>
                </a:solidFill>
              </a:rPr>
              <a:t>Waimar Tun (Co-PI), Lung Vu (co-PI), Innocent Agbo, Jean Njab, Lanre Osakue, Efe Ekperigin, Elizabeth Shoyemi, Ebunoluwa Taiwo, Angela Salomon &amp; George Eluwa</a:t>
            </a:r>
          </a:p>
          <a:p>
            <a:pPr>
              <a:spcBef>
                <a:spcPct val="20000"/>
              </a:spcBef>
            </a:pPr>
            <a:r>
              <a:rPr lang="en-US" sz="2800" dirty="0">
                <a:solidFill>
                  <a:srgbClr val="6CC04A"/>
                </a:solidFill>
              </a:rPr>
              <a:t>University of Lagos: </a:t>
            </a:r>
            <a:r>
              <a:rPr lang="en-US" sz="2400" dirty="0">
                <a:solidFill>
                  <a:srgbClr val="FFFFFF">
                    <a:lumMod val="10000"/>
                  </a:srgbClr>
                </a:solidFill>
              </a:rPr>
              <a:t>Adekemi Sekoni (co-PI), Sade Ogunsola &amp; Temitope </a:t>
            </a:r>
            <a:r>
              <a:rPr lang="en-US" sz="2400" dirty="0" err="1">
                <a:solidFill>
                  <a:srgbClr val="FFFFFF">
                    <a:lumMod val="10000"/>
                  </a:srgbClr>
                </a:solidFill>
              </a:rPr>
              <a:t>Ladi-Akinyemi</a:t>
            </a:r>
            <a:endParaRPr lang="en-US" sz="2400" dirty="0">
              <a:solidFill>
                <a:srgbClr val="FFFFFF">
                  <a:lumMod val="10000"/>
                </a:srgbClr>
              </a:solidFill>
            </a:endParaRPr>
          </a:p>
          <a:p>
            <a:r>
              <a:rPr lang="en-US" sz="2800" dirty="0" smtClean="0">
                <a:solidFill>
                  <a:srgbClr val="333333"/>
                </a:solidFill>
              </a:rPr>
              <a:t>The </a:t>
            </a:r>
            <a:r>
              <a:rPr lang="en-US" sz="2800" dirty="0" smtClean="0">
                <a:solidFill>
                  <a:schemeClr val="tx1"/>
                </a:solidFill>
              </a:rPr>
              <a:t>US </a:t>
            </a:r>
            <a:r>
              <a:rPr lang="en-US" sz="2800" dirty="0">
                <a:solidFill>
                  <a:schemeClr val="tx1"/>
                </a:solidFill>
              </a:rPr>
              <a:t>National Institute of Health (NIH</a:t>
            </a:r>
            <a:r>
              <a:rPr lang="en-US" sz="2800" dirty="0" smtClean="0">
                <a:solidFill>
                  <a:schemeClr val="tx1"/>
                </a:solidFill>
              </a:rPr>
              <a:t>) for funding this study.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endParaRPr lang="en-US" sz="28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600" dirty="0">
              <a:solidFill>
                <a:srgbClr val="FFFFFF">
                  <a:lumMod val="10000"/>
                </a:srgbClr>
              </a:solidFill>
            </a:endParaRPr>
          </a:p>
          <a:p>
            <a:pPr marL="0" indent="0">
              <a:buNone/>
            </a:pPr>
            <a:endParaRPr lang="en-US" sz="2600" dirty="0">
              <a:solidFill>
                <a:srgbClr val="FFFFFF">
                  <a:lumMod val="10000"/>
                </a:srgbClr>
              </a:solidFill>
            </a:endParaRPr>
          </a:p>
          <a:p>
            <a:pPr lvl="0">
              <a:spcBef>
                <a:spcPct val="200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78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921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B932C6-7E3A-4C79-B24B-3434185DB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718955"/>
            <a:ext cx="8229600" cy="1039091"/>
          </a:xfrm>
        </p:spPr>
        <p:txBody>
          <a:bodyPr/>
          <a:lstStyle/>
          <a:p>
            <a:pPr algn="ctr"/>
            <a:r>
              <a:rPr lang="en-US" dirty="0"/>
              <a:t>No Conflict of </a:t>
            </a:r>
            <a:r>
              <a:rPr lang="en-US" dirty="0" smtClean="0"/>
              <a:t>Interest to declare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89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dirty="0"/>
              <a:t>Background &amp; Study Aim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27904"/>
            <a:ext cx="8839200" cy="5638800"/>
          </a:xfrm>
        </p:spPr>
        <p:txBody>
          <a:bodyPr>
            <a:normAutofit/>
          </a:bodyPr>
          <a:lstStyle/>
          <a:p>
            <a:r>
              <a:rPr lang="en-US" sz="2600" dirty="0"/>
              <a:t>Oral HIV self-testing (HIVST)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Overcomes the issue of stigma &amp; discrimination</a:t>
            </a:r>
          </a:p>
          <a:p>
            <a:pPr lvl="1"/>
            <a:r>
              <a:rPr lang="en-US" sz="2600" dirty="0"/>
              <a:t>Convenient, private, and quick (results </a:t>
            </a:r>
            <a:r>
              <a:rPr lang="en-US" sz="2600" dirty="0">
                <a:sym typeface="Wingdings" panose="05000000000000000000" pitchFamily="2" charset="2"/>
              </a:rPr>
              <a:t> </a:t>
            </a:r>
            <a:r>
              <a:rPr lang="en-US" sz="2600" dirty="0"/>
              <a:t>20mins)</a:t>
            </a:r>
          </a:p>
          <a:p>
            <a:r>
              <a:rPr lang="en-US" sz="2600" dirty="0"/>
              <a:t>Appealing for MSM population in Nigeria</a:t>
            </a:r>
          </a:p>
          <a:p>
            <a:pPr lvl="1"/>
            <a:r>
              <a:rPr lang="en-US" sz="2600" dirty="0"/>
              <a:t>HIV prevalence: 23-55%</a:t>
            </a:r>
          </a:p>
          <a:p>
            <a:pPr lvl="1"/>
            <a:r>
              <a:rPr lang="en-US" sz="2600" dirty="0"/>
              <a:t>65% ever tested and &lt;25% tested in last 12 months</a:t>
            </a:r>
          </a:p>
          <a:p>
            <a:r>
              <a:rPr lang="en-US" sz="2600" b="1" dirty="0">
                <a:solidFill>
                  <a:srgbClr val="FF0000"/>
                </a:solidFill>
              </a:rPr>
              <a:t>Aim: </a:t>
            </a:r>
            <a:r>
              <a:rPr lang="en-US" sz="2600" dirty="0">
                <a:solidFill>
                  <a:schemeClr val="tx1"/>
                </a:solidFill>
              </a:rPr>
              <a:t>To p</a:t>
            </a:r>
            <a:r>
              <a:rPr lang="en-US" sz="2600" dirty="0"/>
              <a:t>ilot an intervention to distribute oral </a:t>
            </a:r>
            <a:r>
              <a:rPr lang="en-US" sz="2600" dirty="0" smtClean="0"/>
              <a:t> HIVST </a:t>
            </a:r>
            <a:r>
              <a:rPr lang="en-US" sz="2600" dirty="0"/>
              <a:t>kits to MSM through key opinion leaders (KOLs) and to assess the feasibility, acceptability and linkage to HIV treatment.</a:t>
            </a:r>
          </a:p>
        </p:txBody>
      </p:sp>
    </p:spTree>
    <p:extLst>
      <p:ext uri="{BB962C8B-B14F-4D97-AF65-F5344CB8AC3E}">
        <p14:creationId xmlns:p14="http://schemas.microsoft.com/office/powerpoint/2010/main" val="301417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/>
              <a:t>Intervention and Recruitment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562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This cohort study was conducted between May – September 2017 in Lagos, Nigeria  </a:t>
            </a:r>
          </a:p>
          <a:p>
            <a:r>
              <a:rPr lang="en-US" dirty="0"/>
              <a:t>12 KOLs </a:t>
            </a:r>
            <a:r>
              <a:rPr lang="en-US" dirty="0">
                <a:solidFill>
                  <a:srgbClr val="FF0000"/>
                </a:solidFill>
              </a:rPr>
              <a:t>(MSM who have large social networks and are well-regarded in the MSM community)</a:t>
            </a:r>
            <a:r>
              <a:rPr lang="en-US" dirty="0"/>
              <a:t> were recruited from their networks.</a:t>
            </a:r>
          </a:p>
          <a:p>
            <a:r>
              <a:rPr lang="en-US" dirty="0"/>
              <a:t>KOLs were trained to recruit peer-MSM who self-reported unknown or negative HIV status in last 3 months.</a:t>
            </a:r>
          </a:p>
          <a:p>
            <a:pPr lvl="0"/>
            <a:r>
              <a:rPr lang="en-US" sz="3000" dirty="0">
                <a:solidFill>
                  <a:srgbClr val="FFFFFF">
                    <a:lumMod val="10000"/>
                  </a:srgbClr>
                </a:solidFill>
              </a:rPr>
              <a:t>319 MSM were recruited in 32 days.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70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B107A64-7E8A-4476-AAC1-D7047FCEC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76200"/>
            <a:ext cx="8940478" cy="6629400"/>
          </a:xfrm>
        </p:spPr>
        <p:txBody>
          <a:bodyPr>
            <a:normAutofit/>
          </a:bodyPr>
          <a:lstStyle/>
          <a:p>
            <a:r>
              <a:rPr lang="en-US" sz="3000" dirty="0"/>
              <a:t>Baseline survey was conducted</a:t>
            </a:r>
          </a:p>
          <a:p>
            <a:r>
              <a:rPr lang="en-US" sz="3000" dirty="0"/>
              <a:t>Each participant was given 2 </a:t>
            </a:r>
            <a:r>
              <a:rPr lang="en-US" sz="3000" dirty="0" err="1"/>
              <a:t>OraQuick</a:t>
            </a:r>
            <a:r>
              <a:rPr lang="en-US" sz="3000" dirty="0"/>
              <a:t> HIVST </a:t>
            </a:r>
            <a:r>
              <a:rPr lang="en-US" sz="3000" dirty="0" smtClean="0"/>
              <a:t>kits including a demonstration video </a:t>
            </a:r>
            <a:r>
              <a:rPr lang="en-US" sz="3000" dirty="0"/>
              <a:t>&amp; </a:t>
            </a:r>
            <a:r>
              <a:rPr lang="en-US" sz="3000" dirty="0" smtClean="0"/>
              <a:t> pamphlet</a:t>
            </a:r>
            <a:r>
              <a:rPr lang="en-US" sz="3000" dirty="0"/>
              <a:t>.</a:t>
            </a:r>
          </a:p>
          <a:p>
            <a:r>
              <a:rPr lang="en-US" sz="3000" dirty="0"/>
              <a:t>A counselor called after 5, 30, &amp; 80 days to provide support and referrals for HIV treatment (if positive); 24/7 </a:t>
            </a:r>
            <a:r>
              <a:rPr lang="en-US" sz="3000" dirty="0" smtClean="0"/>
              <a:t>helpline </a:t>
            </a:r>
            <a:r>
              <a:rPr lang="en-US" sz="3000" dirty="0"/>
              <a:t>was also available.</a:t>
            </a:r>
          </a:p>
          <a:p>
            <a:r>
              <a:rPr lang="en-US" sz="3000" dirty="0"/>
              <a:t>After 3 months, </a:t>
            </a:r>
            <a:r>
              <a:rPr lang="en-US" sz="3000" dirty="0" smtClean="0"/>
              <a:t>follow-up </a:t>
            </a:r>
            <a:r>
              <a:rPr lang="en-US" sz="3000" dirty="0"/>
              <a:t>survey &amp; qualitative interviews were conducted among MSM &amp; KOLS to explore </a:t>
            </a:r>
            <a:r>
              <a:rPr lang="en-US" sz="3000" dirty="0" smtClean="0"/>
              <a:t>kit </a:t>
            </a:r>
            <a:r>
              <a:rPr lang="en-US" sz="3000" dirty="0"/>
              <a:t>usage, their experiences, challenges and linkage to care.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01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84F043-BE25-4342-A122-D4729B16D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6" y="152400"/>
            <a:ext cx="8534400" cy="609600"/>
          </a:xfrm>
        </p:spPr>
        <p:txBody>
          <a:bodyPr>
            <a:noAutofit/>
          </a:bodyPr>
          <a:lstStyle/>
          <a:p>
            <a:r>
              <a:rPr lang="en-US" sz="3500" dirty="0"/>
              <a:t>Participants’ Characteristics (N=319)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7B0EC463-256B-4F18-B769-A3A9EB9D285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35275754"/>
              </p:ext>
            </p:extLst>
          </p:nvPr>
        </p:nvGraphicFramePr>
        <p:xfrm>
          <a:off x="228601" y="914399"/>
          <a:ext cx="8534400" cy="5791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2599">
                  <a:extLst>
                    <a:ext uri="{9D8B030D-6E8A-4147-A177-3AD203B41FA5}">
                      <a16:colId xmlns="" xmlns:a16="http://schemas.microsoft.com/office/drawing/2014/main" val="951284045"/>
                    </a:ext>
                  </a:extLst>
                </a:gridCol>
                <a:gridCol w="2971801">
                  <a:extLst>
                    <a:ext uri="{9D8B030D-6E8A-4147-A177-3AD203B41FA5}">
                      <a16:colId xmlns="" xmlns:a16="http://schemas.microsoft.com/office/drawing/2014/main" val="815418026"/>
                    </a:ext>
                  </a:extLst>
                </a:gridCol>
              </a:tblGrid>
              <a:tr h="555956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Characteristics</a:t>
                      </a:r>
                    </a:p>
                  </a:txBody>
                  <a:tcPr marL="81110" marR="811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%</a:t>
                      </a:r>
                    </a:p>
                  </a:txBody>
                  <a:tcPr marL="81110" marR="81110"/>
                </a:tc>
                <a:extLst>
                  <a:ext uri="{0D108BD9-81ED-4DB2-BD59-A6C34878D82A}">
                    <a16:rowId xmlns="" xmlns:a16="http://schemas.microsoft.com/office/drawing/2014/main" val="2061229633"/>
                  </a:ext>
                </a:extLst>
              </a:tr>
              <a:tr h="53279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/>
                        <a:t>Median age (IQR)</a:t>
                      </a:r>
                    </a:p>
                  </a:txBody>
                  <a:tcPr marL="81110" marR="811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25 (21 - 32) </a:t>
                      </a:r>
                      <a:r>
                        <a:rPr lang="en-US" sz="2400" dirty="0" err="1"/>
                        <a:t>yrs</a:t>
                      </a:r>
                      <a:endParaRPr lang="en-US" sz="2400" dirty="0"/>
                    </a:p>
                  </a:txBody>
                  <a:tcPr marL="81110" marR="81110"/>
                </a:tc>
                <a:extLst>
                  <a:ext uri="{0D108BD9-81ED-4DB2-BD59-A6C34878D82A}">
                    <a16:rowId xmlns="" xmlns:a16="http://schemas.microsoft.com/office/drawing/2014/main" val="975259455"/>
                  </a:ext>
                </a:extLst>
              </a:tr>
              <a:tr h="53279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/>
                        <a:t>Never married/single</a:t>
                      </a:r>
                    </a:p>
                  </a:txBody>
                  <a:tcPr marL="81110" marR="811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81.7%</a:t>
                      </a:r>
                    </a:p>
                  </a:txBody>
                  <a:tcPr marL="81110" marR="81110"/>
                </a:tc>
                <a:extLst>
                  <a:ext uri="{0D108BD9-81ED-4DB2-BD59-A6C34878D82A}">
                    <a16:rowId xmlns="" xmlns:a16="http://schemas.microsoft.com/office/drawing/2014/main" val="1604229935"/>
                  </a:ext>
                </a:extLst>
              </a:tr>
              <a:tr h="1714196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/>
                        <a:t>Education</a:t>
                      </a:r>
                    </a:p>
                    <a:p>
                      <a:pPr marL="457200" lvl="1" indent="-168275" algn="l"/>
                      <a:r>
                        <a:rPr lang="en-US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 secondary or less</a:t>
                      </a:r>
                    </a:p>
                    <a:p>
                      <a:pPr marL="457200" lvl="1" indent="-168275" algn="l"/>
                      <a:r>
                        <a:rPr lang="en-US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Completed secondary</a:t>
                      </a:r>
                    </a:p>
                    <a:p>
                      <a:pPr marL="457200" lvl="1" indent="-168275" algn="l"/>
                      <a:r>
                        <a:rPr lang="en-US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 or completed tertiary</a:t>
                      </a:r>
                    </a:p>
                  </a:txBody>
                  <a:tcPr marL="81110" marR="81110"/>
                </a:tc>
                <a:tc>
                  <a:txBody>
                    <a:bodyPr/>
                    <a:lstStyle/>
                    <a:p>
                      <a:pPr algn="ctr"/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  <a:p>
                      <a:pPr algn="ctr"/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42%</a:t>
                      </a:r>
                    </a:p>
                    <a:p>
                      <a:pPr algn="ctr"/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54%</a:t>
                      </a:r>
                      <a:endParaRPr lang="en-US" sz="2400" dirty="0"/>
                    </a:p>
                  </a:txBody>
                  <a:tcPr marL="81110" marR="81110"/>
                </a:tc>
                <a:extLst>
                  <a:ext uri="{0D108BD9-81ED-4DB2-BD59-A6C34878D82A}">
                    <a16:rowId xmlns="" xmlns:a16="http://schemas.microsoft.com/office/drawing/2014/main" val="1094387322"/>
                  </a:ext>
                </a:extLst>
              </a:tr>
              <a:tr h="1714196">
                <a:tc>
                  <a:txBody>
                    <a:bodyPr/>
                    <a:lstStyle/>
                    <a:p>
                      <a:pPr algn="l"/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Sexual self-identity</a:t>
                      </a:r>
                    </a:p>
                    <a:p>
                      <a:pPr marL="0" indent="288925" algn="l"/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Homosexual</a:t>
                      </a:r>
                    </a:p>
                    <a:p>
                      <a:pPr marL="0" indent="288925" algn="l"/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Bisexual</a:t>
                      </a:r>
                    </a:p>
                    <a:p>
                      <a:pPr marL="0" indent="288925" algn="l"/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Straight/heterosexual/Other</a:t>
                      </a:r>
                    </a:p>
                  </a:txBody>
                  <a:tcPr marL="81110" marR="81110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  <a:p>
                      <a:pPr algn="ctr"/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31%</a:t>
                      </a:r>
                    </a:p>
                    <a:p>
                      <a:pPr algn="ctr"/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67%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  <a:endParaRPr lang="en-US" sz="2400" dirty="0"/>
                    </a:p>
                  </a:txBody>
                  <a:tcPr marL="81110" marR="81110"/>
                </a:tc>
                <a:extLst>
                  <a:ext uri="{0D108BD9-81ED-4DB2-BD59-A6C34878D82A}">
                    <a16:rowId xmlns="" xmlns:a16="http://schemas.microsoft.com/office/drawing/2014/main" val="607876104"/>
                  </a:ext>
                </a:extLst>
              </a:tr>
              <a:tr h="741274">
                <a:tc>
                  <a:txBody>
                    <a:bodyPr/>
                    <a:lstStyle/>
                    <a:p>
                      <a:pPr algn="l"/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Never HIV tested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110" marR="811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marL="81110" marR="81110"/>
                </a:tc>
                <a:extLst>
                  <a:ext uri="{0D108BD9-81ED-4DB2-BD59-A6C34878D82A}">
                    <a16:rowId xmlns="" xmlns:a16="http://schemas.microsoft.com/office/drawing/2014/main" val="20167690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665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98FC0B-F642-4A61-A7BB-5D3DB3277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9050"/>
            <a:ext cx="8686800" cy="667358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Self-testing behaviors </a:t>
            </a:r>
            <a:r>
              <a:rPr lang="en-US" sz="4000" dirty="0" smtClean="0"/>
              <a:t>(N=257)</a:t>
            </a:r>
            <a:endParaRPr lang="en-US" sz="40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51262E32-B8A4-4911-9D9F-8C644E1F37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3221367"/>
              </p:ext>
            </p:extLst>
          </p:nvPr>
        </p:nvGraphicFramePr>
        <p:xfrm>
          <a:off x="214744" y="651773"/>
          <a:ext cx="8700655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16410">
                  <a:extLst>
                    <a:ext uri="{9D8B030D-6E8A-4147-A177-3AD203B41FA5}">
                      <a16:colId xmlns="" xmlns:a16="http://schemas.microsoft.com/office/drawing/2014/main" val="227966430"/>
                    </a:ext>
                  </a:extLst>
                </a:gridCol>
                <a:gridCol w="2684245">
                  <a:extLst>
                    <a:ext uri="{9D8B030D-6E8A-4147-A177-3AD203B41FA5}">
                      <a16:colId xmlns="" xmlns:a16="http://schemas.microsoft.com/office/drawing/2014/main" val="4107101373"/>
                    </a:ext>
                  </a:extLst>
                </a:gridCol>
              </a:tblGrid>
              <a:tr h="3613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Characteristics at 3 months follow-up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88966438"/>
                  </a:ext>
                </a:extLst>
              </a:tr>
              <a:tr h="361351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/>
                        <a:t>Self-reported using HIVST kit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 </a:t>
                      </a:r>
                      <a:r>
                        <a:rPr lang="en-US" sz="2000" dirty="0" smtClean="0"/>
                        <a:t>251 </a:t>
                      </a:r>
                      <a:r>
                        <a:rPr lang="en-US" sz="2000" dirty="0"/>
                        <a:t>(97%)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35247868"/>
                  </a:ext>
                </a:extLst>
              </a:tr>
              <a:tr h="1527547">
                <a:tc>
                  <a:txBody>
                    <a:bodyPr/>
                    <a:lstStyle/>
                    <a:p>
                      <a:pPr algn="l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Performed self-test how soon after receiving kit</a:t>
                      </a:r>
                    </a:p>
                    <a:p>
                      <a:pPr algn="l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Same day </a:t>
                      </a:r>
                    </a:p>
                    <a:p>
                      <a:pPr algn="l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Within 1 week</a:t>
                      </a:r>
                    </a:p>
                    <a:p>
                      <a:pPr algn="l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Between 1-2 weeks</a:t>
                      </a:r>
                    </a:p>
                    <a:p>
                      <a:pPr algn="l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More than 2 weeks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(</a:t>
                      </a:r>
                      <a:r>
                        <a:rPr lang="en-US" sz="2000" dirty="0"/>
                        <a:t>n=251)</a:t>
                      </a:r>
                    </a:p>
                    <a:p>
                      <a:pPr algn="ctr"/>
                      <a:r>
                        <a:rPr lang="en-US" sz="2000" dirty="0"/>
                        <a:t>23%</a:t>
                      </a:r>
                    </a:p>
                    <a:p>
                      <a:pPr algn="ctr"/>
                      <a:r>
                        <a:rPr lang="en-US" sz="2000" dirty="0"/>
                        <a:t>49%</a:t>
                      </a:r>
                    </a:p>
                    <a:p>
                      <a:pPr algn="ctr"/>
                      <a:r>
                        <a:rPr lang="en-US" sz="2000" dirty="0"/>
                        <a:t>17%</a:t>
                      </a:r>
                    </a:p>
                    <a:p>
                      <a:pPr algn="ctr"/>
                      <a:r>
                        <a:rPr lang="en-US" sz="2000"/>
                        <a:t>11</a:t>
                      </a:r>
                      <a:r>
                        <a:rPr lang="en-US" sz="2000" smtClean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78166425"/>
                  </a:ext>
                </a:extLst>
              </a:tr>
              <a:tr h="1473200">
                <a:tc>
                  <a:txBody>
                    <a:bodyPr/>
                    <a:lstStyle/>
                    <a:p>
                      <a:pPr algn="l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</a:t>
                      </a: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they did with 2</a:t>
                      </a:r>
                      <a:r>
                        <a:rPr lang="en-US" sz="2000" b="1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nd</a:t>
                      </a: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HIVST Kit</a:t>
                      </a:r>
                    </a:p>
                    <a:p>
                      <a:pPr algn="l"/>
                      <a:r>
                        <a:rPr lang="en-US" sz="20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Tested self again</a:t>
                      </a:r>
                    </a:p>
                    <a:p>
                      <a:pPr algn="l"/>
                      <a:r>
                        <a:rPr lang="en-US" sz="20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Kept it for future use’</a:t>
                      </a:r>
                    </a:p>
                    <a:p>
                      <a:pPr algn="l"/>
                      <a:r>
                        <a:rPr lang="en-US" sz="20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Gave to friend/family member/sex partner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/>
                    </a:p>
                    <a:p>
                      <a:pPr algn="ctr"/>
                      <a:r>
                        <a:rPr lang="en-US" sz="2000" dirty="0" smtClean="0"/>
                        <a:t>37%</a:t>
                      </a:r>
                    </a:p>
                    <a:p>
                      <a:pPr algn="ctr"/>
                      <a:r>
                        <a:rPr lang="en-US" sz="2000" dirty="0" smtClean="0"/>
                        <a:t>33%</a:t>
                      </a:r>
                    </a:p>
                    <a:p>
                      <a:pPr algn="ctr"/>
                      <a:r>
                        <a:rPr lang="en-US" sz="2000" dirty="0" smtClean="0"/>
                        <a:t>30%</a:t>
                      </a:r>
                    </a:p>
                    <a:p>
                      <a:pPr algn="ctr"/>
                      <a:endParaRPr lang="en-US" sz="20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FF72BEC-9D4A-4614-88AC-DAD9FCD3B49A}"/>
              </a:ext>
            </a:extLst>
          </p:cNvPr>
          <p:cNvSpPr/>
          <p:nvPr/>
        </p:nvSpPr>
        <p:spPr>
          <a:xfrm>
            <a:off x="207817" y="4709769"/>
            <a:ext cx="8686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Qualitative interviews revealed –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Franklin Gothic Book" panose="020B0503020102020204" pitchFamily="34" charset="0"/>
              </a:rPr>
              <a:t>Features </a:t>
            </a:r>
            <a:r>
              <a:rPr lang="en-US" sz="2000" b="1" dirty="0">
                <a:latin typeface="Franklin Gothic Book" panose="020B0503020102020204" pitchFamily="34" charset="0"/>
              </a:rPr>
              <a:t>they liked: </a:t>
            </a:r>
            <a:r>
              <a:rPr lang="en-US" sz="2000" dirty="0">
                <a:latin typeface="Franklin Gothic Book" panose="020B0503020102020204" pitchFamily="34" charset="0"/>
              </a:rPr>
              <a:t>i) Ease of use; ii) Illustrated instructions; iii) Convenience; iv) Privacy</a:t>
            </a:r>
            <a:r>
              <a:rPr lang="en-US" sz="2000" dirty="0" smtClean="0">
                <a:latin typeface="Franklin Gothic Book" panose="020B0503020102020204" pitchFamily="34" charset="0"/>
              </a:rPr>
              <a:t>;</a:t>
            </a:r>
            <a:endParaRPr lang="en-US" sz="2000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Franklin Gothic Book" panose="020B0503020102020204" pitchFamily="34" charset="0"/>
              </a:rPr>
              <a:t>Features they </a:t>
            </a:r>
            <a:r>
              <a:rPr lang="en-US" sz="2000" b="1" dirty="0" smtClean="0">
                <a:latin typeface="Franklin Gothic Book" panose="020B0503020102020204" pitchFamily="34" charset="0"/>
              </a:rPr>
              <a:t>didn’t like</a:t>
            </a:r>
            <a:r>
              <a:rPr lang="en-US" sz="2000" b="1" dirty="0">
                <a:latin typeface="Franklin Gothic Book" panose="020B0503020102020204" pitchFamily="34" charset="0"/>
              </a:rPr>
              <a:t>: </a:t>
            </a:r>
            <a:r>
              <a:rPr lang="en-US" sz="2000" dirty="0">
                <a:latin typeface="Franklin Gothic Book" panose="020B0503020102020204" pitchFamily="34" charset="0"/>
              </a:rPr>
              <a:t>i) Lack of information about how kit works; ii) no timer/stop watch; iv) lack of pre-test counseling </a:t>
            </a:r>
            <a:r>
              <a:rPr lang="en-US" sz="2000" dirty="0" smtClean="0">
                <a:latin typeface="Franklin Gothic Book" panose="020B0503020102020204" pitchFamily="34" charset="0"/>
              </a:rPr>
              <a:t>information.</a:t>
            </a:r>
            <a:endParaRPr lang="en-US" sz="20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00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934D51-1230-4B7D-82AF-B58FEC831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152400"/>
            <a:ext cx="8533435" cy="608433"/>
          </a:xfrm>
        </p:spPr>
        <p:txBody>
          <a:bodyPr>
            <a:noAutofit/>
          </a:bodyPr>
          <a:lstStyle/>
          <a:p>
            <a:r>
              <a:rPr lang="en-US" sz="2800" dirty="0"/>
              <a:t>Results of HIVST (N=251)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21F3688C-A9C1-4944-9EF4-8387176511D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65013552"/>
              </p:ext>
            </p:extLst>
          </p:nvPr>
        </p:nvGraphicFramePr>
        <p:xfrm>
          <a:off x="305765" y="914400"/>
          <a:ext cx="8534400" cy="2170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3530">
                  <a:extLst>
                    <a:ext uri="{9D8B030D-6E8A-4147-A177-3AD203B41FA5}">
                      <a16:colId xmlns="" xmlns:a16="http://schemas.microsoft.com/office/drawing/2014/main" val="2151074067"/>
                    </a:ext>
                  </a:extLst>
                </a:gridCol>
                <a:gridCol w="2790870">
                  <a:extLst>
                    <a:ext uri="{9D8B030D-6E8A-4147-A177-3AD203B41FA5}">
                      <a16:colId xmlns="" xmlns:a16="http://schemas.microsoft.com/office/drawing/2014/main" val="3717402976"/>
                    </a:ext>
                  </a:extLst>
                </a:gridCol>
              </a:tblGrid>
              <a:tr h="4202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accent2"/>
                          </a:solidFill>
                        </a:rPr>
                        <a:t>Characteristics</a:t>
                      </a:r>
                    </a:p>
                  </a:txBody>
                  <a:tcPr marL="44873" marR="448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2"/>
                          </a:solidFill>
                          <a:latin typeface="+mn-lt"/>
                        </a:rPr>
                        <a:t>N (%)</a:t>
                      </a:r>
                    </a:p>
                  </a:txBody>
                  <a:tcPr marL="44873" marR="44873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787512285"/>
                  </a:ext>
                </a:extLst>
              </a:tr>
              <a:tr h="1713345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b="1" dirty="0">
                          <a:latin typeface="+mn-lt"/>
                        </a:rPr>
                        <a:t>Self-reported result of oral self-test </a:t>
                      </a:r>
                    </a:p>
                    <a:p>
                      <a:pPr algn="l"/>
                      <a:r>
                        <a:rPr lang="en-US" sz="2400" dirty="0">
                          <a:latin typeface="+mn-lt"/>
                        </a:rPr>
                        <a:t>    Negative</a:t>
                      </a:r>
                    </a:p>
                    <a:p>
                      <a:pPr algn="l"/>
                      <a:r>
                        <a:rPr lang="en-US" sz="2400" dirty="0">
                          <a:latin typeface="+mn-lt"/>
                        </a:rPr>
                        <a:t>   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+mn-lt"/>
                        </a:rPr>
                        <a:t>Positive</a:t>
                      </a:r>
                    </a:p>
                    <a:p>
                      <a:pPr algn="l"/>
                      <a:r>
                        <a:rPr lang="en-US" sz="2400" dirty="0">
                          <a:latin typeface="+mn-lt"/>
                        </a:rPr>
                        <a:t>    Indeterminate/Not sure</a:t>
                      </a:r>
                    </a:p>
                  </a:txBody>
                  <a:tcPr marL="44873" marR="448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n-lt"/>
                      </a:endParaRPr>
                    </a:p>
                    <a:p>
                      <a:pPr algn="ctr"/>
                      <a:r>
                        <a:rPr lang="en-US" sz="2400" dirty="0">
                          <a:latin typeface="+mn-lt"/>
                        </a:rPr>
                        <a:t> 226 (90.0%)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+mn-lt"/>
                        </a:rPr>
                        <a:t>14 (5.6%)</a:t>
                      </a:r>
                    </a:p>
                    <a:p>
                      <a:pPr algn="ctr"/>
                      <a:r>
                        <a:rPr lang="en-US" sz="2400" dirty="0">
                          <a:latin typeface="+mn-lt"/>
                        </a:rPr>
                        <a:t>11 (4.4%)</a:t>
                      </a:r>
                    </a:p>
                  </a:txBody>
                  <a:tcPr marL="44873" marR="44873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59890381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4F57419-8EDF-4482-A048-8E2C23131605}"/>
              </a:ext>
            </a:extLst>
          </p:cNvPr>
          <p:cNvSpPr txBox="1"/>
          <p:nvPr/>
        </p:nvSpPr>
        <p:spPr>
          <a:xfrm>
            <a:off x="304800" y="3238512"/>
            <a:ext cx="8534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Franklin Gothic Book" panose="020B0503020102020204" pitchFamily="34" charset="0"/>
              </a:rPr>
              <a:t>Of 14 who tested HIV+, </a:t>
            </a:r>
            <a:r>
              <a:rPr lang="en-US" sz="2800" b="1" dirty="0">
                <a:solidFill>
                  <a:srgbClr val="FF0000"/>
                </a:solidFill>
                <a:latin typeface="Franklin Gothic Book" panose="020B0503020102020204" pitchFamily="34" charset="0"/>
              </a:rPr>
              <a:t>all</a:t>
            </a:r>
            <a:r>
              <a:rPr lang="en-US" sz="2800" dirty="0">
                <a:latin typeface="Franklin Gothic Book" panose="020B0503020102020204" pitchFamily="34" charset="0"/>
              </a:rPr>
              <a:t> </a:t>
            </a:r>
            <a:r>
              <a:rPr lang="en-US" sz="2800" dirty="0" smtClean="0">
                <a:latin typeface="Franklin Gothic Book" panose="020B0503020102020204" pitchFamily="34" charset="0"/>
              </a:rPr>
              <a:t>were confirmed </a:t>
            </a:r>
            <a:r>
              <a:rPr lang="en-US" sz="2800" dirty="0">
                <a:latin typeface="Franklin Gothic Book" panose="020B0503020102020204" pitchFamily="34" charset="0"/>
              </a:rPr>
              <a:t>HIV+ and </a:t>
            </a:r>
            <a:r>
              <a:rPr lang="en-US" sz="2800" b="1" dirty="0">
                <a:solidFill>
                  <a:srgbClr val="FF0000"/>
                </a:solidFill>
                <a:latin typeface="Franklin Gothic Book" panose="020B0503020102020204" pitchFamily="34" charset="0"/>
              </a:rPr>
              <a:t>all</a:t>
            </a:r>
            <a:r>
              <a:rPr lang="en-US" sz="2800" dirty="0">
                <a:latin typeface="Franklin Gothic Book" panose="020B0503020102020204" pitchFamily="34" charset="0"/>
              </a:rPr>
              <a:t> </a:t>
            </a:r>
            <a:r>
              <a:rPr lang="en-US" sz="2800" dirty="0" smtClean="0">
                <a:latin typeface="Franklin Gothic Book" panose="020B0503020102020204" pitchFamily="34" charset="0"/>
              </a:rPr>
              <a:t>were linked </a:t>
            </a:r>
            <a:r>
              <a:rPr lang="en-US" sz="2800" dirty="0">
                <a:latin typeface="Franklin Gothic Book" panose="020B0503020102020204" pitchFamily="34" charset="0"/>
              </a:rPr>
              <a:t>and initiated </a:t>
            </a:r>
            <a:r>
              <a:rPr lang="en-US" sz="2800" dirty="0" smtClean="0">
                <a:latin typeface="Franklin Gothic Book" panose="020B0503020102020204" pitchFamily="34" charset="0"/>
              </a:rPr>
              <a:t>on treatment</a:t>
            </a:r>
            <a:endParaRPr lang="en-US" sz="2800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Franklin Gothic Book" panose="020B0503020102020204" pitchFamily="34" charset="0"/>
              </a:rPr>
              <a:t>5 </a:t>
            </a:r>
            <a:r>
              <a:rPr lang="en-US" sz="2800" dirty="0" smtClean="0">
                <a:latin typeface="Franklin Gothic Book" panose="020B0503020102020204" pitchFamily="34" charset="0"/>
              </a:rPr>
              <a:t>of 14 with HIV+ </a:t>
            </a:r>
            <a:r>
              <a:rPr lang="en-US" sz="2800" dirty="0">
                <a:latin typeface="Franklin Gothic Book" panose="020B0503020102020204" pitchFamily="34" charset="0"/>
              </a:rPr>
              <a:t>results called the helpline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Franklin Gothic Book" panose="020B0503020102020204" pitchFamily="34" charset="0"/>
              </a:rPr>
              <a:t>3 of 11 </a:t>
            </a:r>
            <a:r>
              <a:rPr lang="en-US" sz="2800" dirty="0" smtClean="0">
                <a:latin typeface="Franklin Gothic Book" panose="020B0503020102020204" pitchFamily="34" charset="0"/>
              </a:rPr>
              <a:t>with </a:t>
            </a:r>
            <a:r>
              <a:rPr lang="en-US" sz="2800" dirty="0">
                <a:latin typeface="Franklin Gothic Book" panose="020B0503020102020204" pitchFamily="34" charset="0"/>
              </a:rPr>
              <a:t>indeterminate results sought </a:t>
            </a:r>
            <a:r>
              <a:rPr lang="en-US" sz="2800" dirty="0" smtClean="0">
                <a:latin typeface="Franklin Gothic Book" panose="020B0503020102020204" pitchFamily="34" charset="0"/>
              </a:rPr>
              <a:t>re-testing</a:t>
            </a:r>
            <a:r>
              <a:rPr lang="en-US" sz="2800" dirty="0">
                <a:latin typeface="Franklin Gothic Book" panose="020B050302010202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Franklin Gothic Book" panose="020B0503020102020204" pitchFamily="34" charset="0"/>
              </a:rPr>
              <a:t>25 of 226 </a:t>
            </a:r>
            <a:r>
              <a:rPr lang="en-US" sz="2800" dirty="0" smtClean="0">
                <a:latin typeface="Franklin Gothic Book" panose="020B0503020102020204" pitchFamily="34" charset="0"/>
              </a:rPr>
              <a:t>with HIV- results sought counseling</a:t>
            </a:r>
            <a:endParaRPr lang="en-US" sz="28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58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C3CCD1E8-6F63-4C0C-9539-F24C2007E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23330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E3BD75E-679F-4106-8908-4A3D94EFF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791200"/>
          </a:xfrm>
        </p:spPr>
        <p:txBody>
          <a:bodyPr>
            <a:noAutofit/>
          </a:bodyPr>
          <a:lstStyle/>
          <a:p>
            <a:r>
              <a:rPr lang="en-US" dirty="0"/>
              <a:t>Oral HIVST is highly acceptable &amp; perceived to be easy to use.</a:t>
            </a:r>
          </a:p>
          <a:p>
            <a:r>
              <a:rPr lang="en-US" dirty="0" smtClean="0"/>
              <a:t>Has </a:t>
            </a:r>
            <a:r>
              <a:rPr lang="en-US" dirty="0"/>
              <a:t>the potential to increase uptake of HIV testing and linkage to care.</a:t>
            </a:r>
          </a:p>
          <a:p>
            <a:r>
              <a:rPr lang="en-US" dirty="0"/>
              <a:t>KOLs can efficiently distribute </a:t>
            </a:r>
            <a:r>
              <a:rPr lang="en-US" dirty="0" smtClean="0"/>
              <a:t>the kit to </a:t>
            </a:r>
            <a:r>
              <a:rPr lang="en-US" dirty="0"/>
              <a:t>their networks with relative ease.</a:t>
            </a:r>
          </a:p>
          <a:p>
            <a:r>
              <a:rPr lang="en-US" dirty="0"/>
              <a:t>Exceptional linkage to </a:t>
            </a:r>
            <a:r>
              <a:rPr lang="en-US" dirty="0" smtClean="0"/>
              <a:t>treatment </a:t>
            </a:r>
            <a:r>
              <a:rPr lang="en-US" dirty="0"/>
              <a:t>likely due to </a:t>
            </a:r>
            <a:r>
              <a:rPr lang="en-US" dirty="0" smtClean="0"/>
              <a:t>follow-up calls and </a:t>
            </a:r>
            <a:r>
              <a:rPr lang="en-US" dirty="0"/>
              <a:t>linkage to a </a:t>
            </a:r>
            <a:r>
              <a:rPr lang="en-US" dirty="0" smtClean="0"/>
              <a:t>trusted MSM-friendly community-based clinic.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12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 background (Presentations, Handout)">
  <a:themeElements>
    <a:clrScheme name="NEW POPCOUNCIL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6CC04A"/>
      </a:accent1>
      <a:accent2>
        <a:srgbClr val="033C5A"/>
      </a:accent2>
      <a:accent3>
        <a:srgbClr val="818284"/>
      </a:accent3>
      <a:accent4>
        <a:srgbClr val="00A7E0"/>
      </a:accent4>
      <a:accent5>
        <a:srgbClr val="F47B1F"/>
      </a:accent5>
      <a:accent6>
        <a:srgbClr val="A8D597"/>
      </a:accent6>
      <a:hlink>
        <a:srgbClr val="0000FF"/>
      </a:hlink>
      <a:folHlink>
        <a:srgbClr val="80008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opCouncilPrez_FinalFINAL">
  <a:themeElements>
    <a:clrScheme name="NEW POPCOUNCIL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6CC04A"/>
      </a:accent1>
      <a:accent2>
        <a:srgbClr val="033C5A"/>
      </a:accent2>
      <a:accent3>
        <a:srgbClr val="818284"/>
      </a:accent3>
      <a:accent4>
        <a:srgbClr val="00A7E0"/>
      </a:accent4>
      <a:accent5>
        <a:srgbClr val="F47B1F"/>
      </a:accent5>
      <a:accent6>
        <a:srgbClr val="A8D597"/>
      </a:accent6>
      <a:hlink>
        <a:srgbClr val="0000FF"/>
      </a:hlink>
      <a:folHlink>
        <a:srgbClr val="80008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7051</TotalTime>
  <Words>866</Words>
  <Application>Microsoft Office PowerPoint</Application>
  <PresentationFormat>On-screen Show (4:3)</PresentationFormat>
  <Paragraphs>122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Adobe Garamond Pro</vt:lpstr>
      <vt:lpstr>Arial</vt:lpstr>
      <vt:lpstr>Calibri</vt:lpstr>
      <vt:lpstr>Franklin Gothic Book</vt:lpstr>
      <vt:lpstr>Franklin Gothic Medium</vt:lpstr>
      <vt:lpstr>Wingdings</vt:lpstr>
      <vt:lpstr>White background (Presentations, Handout)</vt:lpstr>
      <vt:lpstr>PopCouncilPrez_FinalFINAL</vt:lpstr>
      <vt:lpstr>Uptake of HIV self-testing and linkage to treatment among MSM in Nigeria: A Pilot Study using Key Opinion Leaders to reach MSM</vt:lpstr>
      <vt:lpstr>No Conflict of Interest to declare </vt:lpstr>
      <vt:lpstr>Background &amp; Study Aim</vt:lpstr>
      <vt:lpstr>Intervention and Recruitment </vt:lpstr>
      <vt:lpstr>PowerPoint Presentation</vt:lpstr>
      <vt:lpstr>Participants’ Characteristics (N=319)</vt:lpstr>
      <vt:lpstr>Self-testing behaviors (N=257)</vt:lpstr>
      <vt:lpstr>Results of HIVST (N=251)</vt:lpstr>
      <vt:lpstr>Conclusions</vt:lpstr>
      <vt:lpstr>Acknowledgements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Leveraging Adaptive Implementation Strategies to Achieve Universal Coverage of Antiretroviral Treatment in Senegal</dc:title>
  <dc:creator>Carrie</dc:creator>
  <cp:lastModifiedBy>Saal</cp:lastModifiedBy>
  <cp:revision>336</cp:revision>
  <dcterms:created xsi:type="dcterms:W3CDTF">2017-05-02T17:42:36Z</dcterms:created>
  <dcterms:modified xsi:type="dcterms:W3CDTF">2018-07-26T16:00:27Z</dcterms:modified>
</cp:coreProperties>
</file>